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7" r:id="rId2"/>
    <p:sldId id="259" r:id="rId3"/>
    <p:sldId id="278" r:id="rId4"/>
    <p:sldId id="260" r:id="rId5"/>
    <p:sldId id="265" r:id="rId6"/>
    <p:sldId id="261" r:id="rId7"/>
    <p:sldId id="262" r:id="rId8"/>
    <p:sldId id="263" r:id="rId9"/>
    <p:sldId id="267" r:id="rId10"/>
    <p:sldId id="264" r:id="rId11"/>
    <p:sldId id="266" r:id="rId12"/>
    <p:sldId id="269" r:id="rId13"/>
    <p:sldId id="268" r:id="rId14"/>
    <p:sldId id="270" r:id="rId15"/>
    <p:sldId id="271" r:id="rId16"/>
    <p:sldId id="272" r:id="rId17"/>
    <p:sldId id="276" r:id="rId18"/>
    <p:sldId id="273" r:id="rId19"/>
    <p:sldId id="274" r:id="rId20"/>
    <p:sldId id="27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вгений Пиляев" initials="ЕП" lastIdx="2" clrIdx="0">
    <p:extLst>
      <p:ext uri="{19B8F6BF-5375-455C-9EA6-DF929625EA0E}">
        <p15:presenceInfo xmlns:p15="http://schemas.microsoft.com/office/powerpoint/2012/main" userId="20154521ee26b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500"/>
    <a:srgbClr val="E9EBF5"/>
    <a:srgbClr val="E5E8F3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01F2B-F9B2-45AA-8424-265F1CAA6F9B}" v="118" dt="2021-04-27T19:12:51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52" autoAdjust="0"/>
  </p:normalViewPr>
  <p:slideViewPr>
    <p:cSldViewPr snapToGrid="0">
      <p:cViewPr>
        <p:scale>
          <a:sx n="70" d="100"/>
          <a:sy n="70" d="100"/>
        </p:scale>
        <p:origin x="10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ED7AC-AECA-4521-AF94-401C6BCA1A92}" type="datetimeFigureOut">
              <a:rPr lang="en-US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3C86C-D1B5-4623-9EA0-CD7B95C914F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7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whats-new/csharp-9#record-typ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tanit.com/sharp/tutorial/3.51.php" TargetMode="External"/><Relationship Id="rId4" Type="http://schemas.openxmlformats.org/officeDocument/2006/relationships/hyperlink" Target="https://docs.microsoft.com/en-us/dotnet/csharp/tutorials/exploration/record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Представиться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Также, компилятор создаёт новое свойство EqualityContract. </a:t>
            </a:r>
          </a:p>
          <a:p>
            <a:r>
              <a:rPr lang="ru-RU">
                <a:cs typeface="Calibri"/>
              </a:rPr>
              <a:t>Свойство возвращает объект Type, соответствующий типу записи. </a:t>
            </a:r>
            <a:endParaRPr lang="en-US">
              <a:cs typeface="Calibri"/>
            </a:endParaRPr>
          </a:p>
          <a:p>
            <a:endParaRPr lang="ru-RU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базовым типом является объект, свойство виртуальное.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базовым типом является другой тип записи, свойство является переопределенным.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тип записи запечатан, свойство запечатано.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cs typeface="Calibri"/>
              </a:rPr>
              <a:t>Все эти синтезированные методы обеспечивают равенство на основе значений во всей иерархии наследования.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cs typeface="Calibri"/>
              </a:rPr>
              <a:t>Это означает, что Студент никогда не будет считаться равным </a:t>
            </a:r>
            <a:r>
              <a:rPr lang="en-US">
                <a:cs typeface="Calibri"/>
              </a:rPr>
              <a:t>Person-y</a:t>
            </a:r>
            <a:r>
              <a:rPr lang="ru-RU">
                <a:cs typeface="Calibri"/>
              </a:rPr>
              <a:t> с таким же именем. Типы двух записей должны совпадать, а также все свойства, общие для типов записей, должны быть равными.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9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Записи также имеют синтезированный конструктор и метод «клонирования» для создания копий. Синтезируемый конструктор имеет единственный параметр, который принимает аргумент – объект такого же типа, как и запись. Он создает новую запись с такими же значениями для всех свойств записи. </a:t>
            </a:r>
          </a:p>
          <a:p>
            <a:endParaRPr lang="ru-RU"/>
          </a:p>
          <a:p>
            <a:r>
              <a:rPr lang="ru-RU"/>
              <a:t>Этот конструктор является приватным, если запись запечатана, в противном случае он защищен. Синтезированный метод «клонирования» поддерживает создание копий для иерархий записей. Клонирование в кавычках, потому что фактическое имя генерируется компилятором. Мы не можем создать метод с именем </a:t>
            </a:r>
            <a:r>
              <a:rPr lang="ru-RU" err="1"/>
              <a:t>Clone</a:t>
            </a:r>
            <a:r>
              <a:rPr lang="ru-RU"/>
              <a:t> в типе записи. Синтезированный метод «</a:t>
            </a:r>
            <a:r>
              <a:rPr lang="ru-RU" err="1"/>
              <a:t>clone</a:t>
            </a:r>
            <a:r>
              <a:rPr lang="ru-RU"/>
              <a:t>» возвращает объект типа записи, копируемый с использованием виртуальной диспетчеризации (</a:t>
            </a:r>
            <a:r>
              <a:rPr lang="en-US"/>
              <a:t>virtual dispatch?)</a:t>
            </a:r>
            <a:r>
              <a:rPr lang="ru-RU"/>
              <a:t>.-</a:t>
            </a:r>
            <a:r>
              <a:rPr lang="en-US"/>
              <a:t> Call/</a:t>
            </a:r>
            <a:r>
              <a:rPr lang="en-US" err="1"/>
              <a:t>callvirt</a:t>
            </a:r>
            <a:r>
              <a:rPr lang="en-US"/>
              <a:t> – </a:t>
            </a:r>
            <a:r>
              <a:rPr lang="ru-RU"/>
              <a:t>определение типа в </a:t>
            </a:r>
            <a:r>
              <a:rPr lang="ru-RU" err="1"/>
              <a:t>рантайме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добавляет различные модификаторы для метода «</a:t>
            </a:r>
            <a:r>
              <a:rPr lang="ru-RU" dirty="0" err="1">
                <a:cs typeface="Calibri"/>
              </a:rPr>
              <a:t>clone</a:t>
            </a:r>
            <a:r>
              <a:rPr lang="ru-RU" dirty="0">
                <a:cs typeface="Calibri"/>
              </a:rPr>
              <a:t>» в зависимости от модификаторов доступа к записи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Результатом всех этих правил является то, что равенство последовательно реализуется для любой иерархии типов записей.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Две записи равны друг другу, если их свойства и типы одинаковы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(</a:t>
            </a:r>
            <a:r>
              <a:rPr lang="ru-RU" dirty="0">
                <a:cs typeface="Calibri"/>
              </a:rPr>
              <a:t>Пример:)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синтезирует два метода, поддерживающих вывод на печать: переопределение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и </a:t>
            </a:r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. </a:t>
            </a:r>
          </a:p>
          <a:p>
            <a:endParaRPr lang="ru-RU" dirty="0">
              <a:cs typeface="Calibri"/>
            </a:endParaRPr>
          </a:p>
          <a:p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 принимает в качестве аргумента </a:t>
            </a:r>
            <a:r>
              <a:rPr lang="ru-RU" dirty="0" err="1">
                <a:cs typeface="Calibri"/>
              </a:rPr>
              <a:t>System.Text.StringBuilder</a:t>
            </a:r>
            <a:r>
              <a:rPr lang="ru-RU" dirty="0">
                <a:cs typeface="Calibri"/>
              </a:rPr>
              <a:t>. </a:t>
            </a:r>
          </a:p>
          <a:p>
            <a:r>
              <a:rPr lang="ru-RU" dirty="0">
                <a:cs typeface="Calibri"/>
              </a:rPr>
              <a:t>Он добавляет разделенный запятыми список имен свойств и значений для всех свойств в типе записи. </a:t>
            </a:r>
          </a:p>
          <a:p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 вызывает базовую реализацию для любых записей, унаследованных из других записей. </a:t>
            </a:r>
          </a:p>
          <a:p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Переопределение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возвращает строку, созданную </a:t>
            </a:r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, окруженную </a:t>
            </a:r>
            <a:r>
              <a:rPr lang="en-US" dirty="0">
                <a:cs typeface="Calibri"/>
              </a:rPr>
              <a:t>“</a:t>
            </a:r>
            <a:r>
              <a:rPr lang="ru-RU" dirty="0">
                <a:cs typeface="Calibri"/>
              </a:rPr>
              <a:t>{</a:t>
            </a:r>
            <a:r>
              <a:rPr lang="en-US" dirty="0">
                <a:cs typeface="Calibri"/>
              </a:rPr>
              <a:t>“ </a:t>
            </a:r>
            <a:r>
              <a:rPr lang="ru-RU" dirty="0">
                <a:cs typeface="Calibri"/>
              </a:rPr>
              <a:t>и</a:t>
            </a:r>
            <a:r>
              <a:rPr lang="en-US" dirty="0">
                <a:cs typeface="Calibri"/>
              </a:rPr>
              <a:t> “</a:t>
            </a:r>
            <a:r>
              <a:rPr lang="ru-RU" dirty="0">
                <a:cs typeface="Calibri"/>
              </a:rPr>
              <a:t>}</a:t>
            </a:r>
            <a:r>
              <a:rPr lang="en-US" dirty="0">
                <a:cs typeface="Calibri"/>
              </a:rPr>
              <a:t>”</a:t>
            </a:r>
            <a:r>
              <a:rPr lang="ru-RU" dirty="0">
                <a:cs typeface="Calibri"/>
              </a:rPr>
              <a:t>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Например, метод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для </a:t>
            </a:r>
            <a:r>
              <a:rPr lang="ru-RU" dirty="0" err="1">
                <a:cs typeface="Calibri"/>
              </a:rPr>
              <a:t>Student</a:t>
            </a:r>
            <a:r>
              <a:rPr lang="ru-RU" dirty="0">
                <a:cs typeface="Calibri"/>
              </a:rPr>
              <a:t> возвращает строку, подобную следующему коду: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7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Ранее был показан традиционный синтаксис. </a:t>
            </a:r>
          </a:p>
          <a:p>
            <a:r>
              <a:rPr lang="ru-RU" dirty="0">
                <a:cs typeface="Calibri"/>
              </a:rPr>
              <a:t>Существует более сжатая форма, которая называется </a:t>
            </a:r>
            <a:r>
              <a:rPr lang="en-US" dirty="0">
                <a:cs typeface="Calibri"/>
              </a:rPr>
              <a:t>positional records.</a:t>
            </a: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Этот синтаксис создаёт ту же функциональность, что и более ранняя версия (с парой дополнительных функций, которые мы обсудим позже).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 данном случае, объявления заканчиваются точкой с запятой вместо скобок, потому что эти записи не добавляют дополнительных методов.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4.8 </a:t>
            </a:r>
            <a:r>
              <a:rPr lang="ru-RU" dirty="0">
                <a:cs typeface="Calibri"/>
              </a:rPr>
              <a:t>в частности, и во всём, что ниже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standard 2.0 </a:t>
            </a:r>
            <a:r>
              <a:rPr lang="ru-RU" dirty="0">
                <a:cs typeface="Calibri"/>
              </a:rPr>
              <a:t>будет ругаться на </a:t>
            </a:r>
            <a:r>
              <a:rPr lang="en-US" dirty="0" err="1">
                <a:cs typeface="Calibri"/>
              </a:rPr>
              <a:t>IsIexternalInit</a:t>
            </a:r>
            <a:r>
              <a:rPr lang="en-US" dirty="0">
                <a:cs typeface="Calibri"/>
              </a:rPr>
              <a:t>, </a:t>
            </a:r>
            <a:r>
              <a:rPr lang="ru-RU" dirty="0">
                <a:cs typeface="Calibri"/>
              </a:rPr>
              <a:t>решается импортом </a:t>
            </a:r>
            <a:r>
              <a:rPr lang="ru-RU" dirty="0" err="1">
                <a:cs typeface="Calibri"/>
              </a:rPr>
              <a:t>нугета</a:t>
            </a:r>
            <a:r>
              <a:rPr lang="ru-RU" dirty="0">
                <a:cs typeface="Calibri"/>
              </a:rPr>
              <a:t>.</a:t>
            </a:r>
          </a:p>
          <a:p>
            <a:r>
              <a:rPr lang="ru-RU" dirty="0">
                <a:cs typeface="Calibri"/>
              </a:rPr>
              <a:t>В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5 </a:t>
            </a:r>
            <a:r>
              <a:rPr lang="ru-RU" dirty="0">
                <a:cs typeface="Calibri"/>
              </a:rPr>
              <a:t>должно работать из коробки.</a:t>
            </a:r>
          </a:p>
          <a:p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В эти позиционные записи можно добавить тело или включить какие-нибудь дополнительные методы: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60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создает метод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для позиционных записей. </a:t>
            </a:r>
          </a:p>
          <a:p>
            <a:r>
              <a:rPr lang="ru-RU" dirty="0">
                <a:cs typeface="Calibri"/>
              </a:rPr>
              <a:t>У метода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есть параметры, которые соответствуют именам всех публичных свойств в типе записи.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Метод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можно использовать для деконструкции записи на её свойства: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-</a:t>
            </a:r>
            <a:r>
              <a:rPr lang="en-US" dirty="0">
                <a:cs typeface="Calibri"/>
              </a:rPr>
              <a:t>&gt;</a:t>
            </a:r>
            <a:r>
              <a:rPr lang="ru-RU" dirty="0">
                <a:cs typeface="Calibri"/>
              </a:rPr>
              <a:t>пример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код.</a:t>
            </a: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И последнее. Записи поддерживают </a:t>
            </a:r>
            <a:r>
              <a:rPr lang="en-US" dirty="0">
                <a:cs typeface="Calibri"/>
              </a:rPr>
              <a:t>with expressions (</a:t>
            </a:r>
            <a:r>
              <a:rPr lang="ru-RU" dirty="0">
                <a:cs typeface="Calibri"/>
              </a:rPr>
              <a:t>выражения).</a:t>
            </a:r>
          </a:p>
          <a:p>
            <a:r>
              <a:rPr lang="ru-RU" dirty="0">
                <a:cs typeface="Calibri"/>
              </a:rPr>
              <a:t>Эти выражения говорят компилятору создать копию записи, но с модифицированными указанными свойствами.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3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0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5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https://docs.microsoft.com/en-us/dotnet/csharp/whats-new/csharp-9#record-types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https://docs.microsoft.com/en-us/dotnet/csharp/tutorials/exploration/records</a:t>
            </a:r>
            <a:endParaRPr lang="en-US" dirty="0">
              <a:cs typeface="Calibri" panose="020F0502020204030204"/>
              <a:hlinkClick r:id="rId4"/>
            </a:endParaRPr>
          </a:p>
          <a:p>
            <a:r>
              <a:rPr lang="en-US" dirty="0">
                <a:hlinkClick r:id="rId5"/>
              </a:rPr>
              <a:t>https://metanit.com/sharp/tutorial/3.51.php</a:t>
            </a:r>
            <a:r>
              <a:rPr lang="en-US" dirty="0"/>
              <a:t> </a:t>
            </a:r>
            <a:endParaRPr lang="ru-RU" dirty="0"/>
          </a:p>
          <a:p>
            <a:endParaRPr lang="ru-RU" dirty="0">
              <a:cs typeface="Calibri"/>
            </a:endParaRPr>
          </a:p>
          <a:p>
            <a:r>
              <a:rPr lang="en-US">
                <a:cs typeface="Calibri"/>
              </a:rPr>
              <a:t>https://github.com/EPilyaev/LetsTalkAbout.Net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Records</a:t>
            </a:r>
            <a:r>
              <a:rPr lang="ru-RU">
                <a:cs typeface="Calibri"/>
              </a:rPr>
              <a:t> (записи)</a:t>
            </a:r>
            <a:endParaRPr lang="en-US">
              <a:cs typeface="Calibri"/>
            </a:endParaRPr>
          </a:p>
          <a:p>
            <a:r>
              <a:rPr lang="ru-RU">
                <a:cs typeface="Calibri"/>
              </a:rPr>
              <a:t>В C # 9.0 представлены</a:t>
            </a:r>
            <a:r>
              <a:rPr lang="en-US">
                <a:cs typeface="Calibri"/>
              </a:rPr>
              <a:t> record types</a:t>
            </a:r>
            <a:r>
              <a:rPr lang="ru-RU">
                <a:cs typeface="Calibri"/>
              </a:rPr>
              <a:t>. Они являются ссылочным типом, который автоматически генерирует методы для обеспечения семантики равенства. По умолчанию, записи неизменяемы.</a:t>
            </a:r>
          </a:p>
          <a:p>
            <a:r>
              <a:rPr lang="en-US">
                <a:cs typeface="Calibri"/>
              </a:rPr>
              <a:t>Record </a:t>
            </a:r>
            <a:r>
              <a:rPr lang="ru-RU">
                <a:cs typeface="Calibri"/>
              </a:rPr>
              <a:t>типы упрощают создание неизменяемых ссылочных типов в </a:t>
            </a:r>
            <a:r>
              <a:rPr lang="en-US" err="1">
                <a:cs typeface="Calibri"/>
              </a:rPr>
              <a:t>.Net</a:t>
            </a:r>
            <a:r>
              <a:rPr lang="en-US">
                <a:cs typeface="Calibri"/>
              </a:rPr>
              <a:t>. </a:t>
            </a:r>
          </a:p>
          <a:p>
            <a:r>
              <a:rPr lang="en-US">
                <a:cs typeface="Calibri"/>
              </a:rPr>
              <a:t>-</a:t>
            </a:r>
          </a:p>
          <a:p>
            <a:r>
              <a:rPr lang="ru-RU">
                <a:cs typeface="Calibri"/>
              </a:rPr>
              <a:t>У неизменяемых ссылочных типов есть много преимуществ. Больше всего они себя проявляют в программах с высоким параллелизмом и общими (</a:t>
            </a:r>
            <a:r>
              <a:rPr lang="en-US">
                <a:cs typeface="Calibri"/>
              </a:rPr>
              <a:t>shared) </a:t>
            </a:r>
            <a:r>
              <a:rPr lang="ru-RU">
                <a:cs typeface="Calibri"/>
              </a:rPr>
              <a:t>данными.</a:t>
            </a:r>
          </a:p>
          <a:p>
            <a:r>
              <a:rPr lang="ru-RU">
                <a:cs typeface="Calibri"/>
              </a:rPr>
              <a:t>Раньше </a:t>
            </a:r>
            <a:r>
              <a:rPr lang="en-US">
                <a:cs typeface="Calibri"/>
              </a:rPr>
              <a:t>C# </a:t>
            </a:r>
            <a:r>
              <a:rPr lang="ru-RU">
                <a:cs typeface="Calibri"/>
              </a:rPr>
              <a:t>заставлял писать довольно много кода для создания неизменяемых ссылочных типов. </a:t>
            </a:r>
          </a:p>
          <a:p>
            <a:r>
              <a:rPr lang="en-US">
                <a:cs typeface="Calibri"/>
              </a:rPr>
              <a:t>Records </a:t>
            </a:r>
            <a:r>
              <a:rPr lang="ru-RU">
                <a:cs typeface="Calibri"/>
              </a:rPr>
              <a:t>позволяют объявить неизменяемый ссылочный тип который использует семантику равенства значимых (</a:t>
            </a:r>
            <a:r>
              <a:rPr lang="en-US">
                <a:cs typeface="Calibri"/>
              </a:rPr>
              <a:t>value)</a:t>
            </a:r>
            <a:r>
              <a:rPr lang="ru-RU">
                <a:cs typeface="Calibri"/>
              </a:rPr>
              <a:t> типов</a:t>
            </a:r>
            <a:r>
              <a:rPr lang="en-US">
                <a:cs typeface="Calibri"/>
              </a:rPr>
              <a:t>.</a:t>
            </a:r>
          </a:p>
          <a:p>
            <a:r>
              <a:rPr lang="ru-RU">
                <a:cs typeface="Calibri"/>
              </a:rPr>
              <a:t>Синтезированные методы для проверки равенства и хеш кодов считают две «записи» равными, если все их свойства равны.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Ссылочный тип (если посмотреть в </a:t>
            </a:r>
            <a:r>
              <a:rPr lang="en-US" dirty="0">
                <a:cs typeface="Calibri"/>
              </a:rPr>
              <a:t>IL </a:t>
            </a:r>
            <a:r>
              <a:rPr lang="ru-RU" dirty="0">
                <a:cs typeface="Calibri"/>
              </a:rPr>
              <a:t>код – класс)</a:t>
            </a:r>
          </a:p>
          <a:p>
            <a:r>
              <a:rPr lang="ru-RU" dirty="0">
                <a:cs typeface="Calibri"/>
              </a:rPr>
              <a:t>Неизменяемый, свойства не могут меняться после создания объекта</a:t>
            </a:r>
          </a:p>
          <a:p>
            <a:r>
              <a:rPr lang="ru-RU" dirty="0">
                <a:cs typeface="Calibri"/>
              </a:rPr>
              <a:t>Конструирование – </a:t>
            </a:r>
            <a:r>
              <a:rPr lang="en-US" dirty="0">
                <a:cs typeface="Calibri"/>
              </a:rPr>
              <a:t>positional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Когда мы определяем </a:t>
            </a:r>
            <a:r>
              <a:rPr lang="en-US">
                <a:cs typeface="Calibri"/>
              </a:rPr>
              <a:t>record type, </a:t>
            </a:r>
            <a:r>
              <a:rPr lang="ru-RU">
                <a:cs typeface="Calibri"/>
              </a:rPr>
              <a:t>компилятор автоматически генерирует ряд методов: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Методы для равенства по значению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Переопределяет </a:t>
            </a:r>
            <a:r>
              <a:rPr lang="en-US" err="1">
                <a:cs typeface="Calibri"/>
              </a:rPr>
              <a:t>GetHashCode</a:t>
            </a:r>
            <a:endParaRPr lang="en-US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Copy </a:t>
            </a:r>
            <a:r>
              <a:rPr lang="ru-RU">
                <a:cs typeface="Calibri"/>
              </a:rPr>
              <a:t>и </a:t>
            </a:r>
            <a:r>
              <a:rPr lang="en-US">
                <a:cs typeface="Calibri"/>
              </a:rPr>
              <a:t>Clone </a:t>
            </a:r>
            <a:r>
              <a:rPr lang="ru-RU">
                <a:cs typeface="Calibri"/>
              </a:rPr>
              <a:t>члены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>
                <a:cs typeface="Calibri"/>
              </a:rPr>
              <a:t>PrintMembers</a:t>
            </a:r>
            <a:r>
              <a:rPr lang="en-US">
                <a:cs typeface="Calibri"/>
              </a:rPr>
              <a:t> </a:t>
            </a:r>
            <a:r>
              <a:rPr lang="ru-RU">
                <a:cs typeface="Calibri"/>
              </a:rPr>
              <a:t>и </a:t>
            </a:r>
            <a:r>
              <a:rPr lang="en-US" err="1">
                <a:cs typeface="Calibri"/>
              </a:rPr>
              <a:t>ToString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Записи поддерживают наследование. Объявить наследника можно следующим образом</a:t>
            </a:r>
          </a:p>
          <a:p>
            <a:r>
              <a:rPr lang="ru-RU" sz="1400">
                <a:cs typeface="Calibri"/>
              </a:rPr>
              <a:t>Чуть рассказать по коду</a:t>
            </a:r>
            <a:endParaRPr lang="en-US" sz="14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2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Компилятор генерирует разные версии методов. </a:t>
            </a:r>
          </a:p>
          <a:p>
            <a:r>
              <a:rPr lang="ru-RU">
                <a:cs typeface="Calibri"/>
              </a:rPr>
              <a:t>Сигнатуры зависят от того, запечатанный (</a:t>
            </a:r>
            <a:r>
              <a:rPr lang="en-US">
                <a:cs typeface="Calibri"/>
              </a:rPr>
              <a:t>sealed) </a:t>
            </a:r>
            <a:r>
              <a:rPr lang="ru-RU">
                <a:cs typeface="Calibri"/>
              </a:rPr>
              <a:t>ли это рекорд и является ли прямой базовый класс объектом.</a:t>
            </a:r>
          </a:p>
          <a:p>
            <a:endParaRPr lang="ru-R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Типы записи должны соответствовать следующим правилам:</a:t>
            </a:r>
          </a:p>
          <a:p>
            <a:endParaRPr lang="ru-RU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Value based equality. </a:t>
            </a:r>
            <a:r>
              <a:rPr lang="ru-RU" dirty="0">
                <a:cs typeface="Calibri"/>
              </a:rPr>
              <a:t>Равенство основано на сравнении значений, и проверяет, что типы совпадают. Например, </a:t>
            </a:r>
            <a:r>
              <a:rPr lang="en-US" dirty="0">
                <a:cs typeface="Calibri"/>
              </a:rPr>
              <a:t>Student </a:t>
            </a:r>
            <a:r>
              <a:rPr lang="ru-RU" dirty="0">
                <a:cs typeface="Calibri"/>
              </a:rPr>
              <a:t>не может равняться </a:t>
            </a:r>
            <a:r>
              <a:rPr lang="en-US" dirty="0">
                <a:cs typeface="Calibri"/>
              </a:rPr>
              <a:t>Person</a:t>
            </a:r>
            <a:r>
              <a:rPr lang="ru-RU" dirty="0">
                <a:cs typeface="Calibri"/>
              </a:rPr>
              <a:t>-у, даже если имя у обеих записей совпадает.</a:t>
            </a:r>
            <a:endParaRPr lang="en-US" dirty="0">
              <a:cs typeface="Calibr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У типов-записей есть консистентное строковое представление, сгенерированное автоматически.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Записи поддерживают создание через копирование (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copy construction)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. Правильная создание через копирование должно включать иерархии наследования и свойства, добавленные разработчиками.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Записи можно копировать с модификацией. Эти операции копирования и изменения поддерживают неразрушающую мутацию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(non-destructive mutation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).</a:t>
            </a:r>
            <a:endParaRPr lang="en-US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69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Компилятор перегружает Equals, operator == и operator !=</a:t>
            </a:r>
          </a:p>
          <a:p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Синтезированный GetHashCode использует GetHashCode из всех свойств и полей, объявленных в базовом типе и типе записи.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indoor, music, stack&#10;&#10;Description automatically generated">
            <a:extLst>
              <a:ext uri="{FF2B5EF4-FFF2-40B4-BE49-F238E27FC236}">
                <a16:creationId xmlns:a16="http://schemas.microsoft.com/office/drawing/2014/main" id="{177BD06F-1E0B-4C1C-981C-F817784D5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95DA1-2FD3-4140-8DD1-E6208AE4789E}"/>
              </a:ext>
            </a:extLst>
          </p:cNvPr>
          <p:cNvSpPr/>
          <p:nvPr/>
        </p:nvSpPr>
        <p:spPr>
          <a:xfrm>
            <a:off x="2944090" y="669638"/>
            <a:ext cx="6303819" cy="15794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Type </a:t>
            </a:r>
            <a:r>
              <a:rPr lang="en-US" sz="3600" err="1">
                <a:solidFill>
                  <a:schemeClr val="bg1"/>
                </a:solidFill>
              </a:rPr>
              <a:t>EqualityContract</a:t>
            </a:r>
            <a:r>
              <a:rPr lang="en-US" sz="3600">
                <a:solidFill>
                  <a:schemeClr val="bg1"/>
                </a:solidFill>
              </a:rPr>
              <a:t> { get; 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21276-4752-4391-B51B-338A8D95BEB5}"/>
              </a:ext>
            </a:extLst>
          </p:cNvPr>
          <p:cNvSpPr/>
          <p:nvPr/>
        </p:nvSpPr>
        <p:spPr>
          <a:xfrm>
            <a:off x="817419" y="4928754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virtual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B35FCC-FBB6-4DD9-B68D-BA550CFA5B83}"/>
              </a:ext>
            </a:extLst>
          </p:cNvPr>
          <p:cNvSpPr/>
          <p:nvPr/>
        </p:nvSpPr>
        <p:spPr>
          <a:xfrm>
            <a:off x="4925291" y="4926446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override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3A32A5-B4AD-44F1-8AF5-208E3A135F97}"/>
              </a:ext>
            </a:extLst>
          </p:cNvPr>
          <p:cNvSpPr/>
          <p:nvPr/>
        </p:nvSpPr>
        <p:spPr>
          <a:xfrm>
            <a:off x="8866909" y="4926446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sealed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2D959-2613-4F5F-91BD-D7568859E6DD}"/>
              </a:ext>
            </a:extLst>
          </p:cNvPr>
          <p:cNvSpPr/>
          <p:nvPr/>
        </p:nvSpPr>
        <p:spPr>
          <a:xfrm>
            <a:off x="817419" y="3217718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0FC6FF-EDE6-486D-BCE9-ABE4593F1A90}"/>
              </a:ext>
            </a:extLst>
          </p:cNvPr>
          <p:cNvSpPr/>
          <p:nvPr/>
        </p:nvSpPr>
        <p:spPr>
          <a:xfrm>
            <a:off x="4925291" y="3215410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record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B442A-8C8D-4598-8D02-3108F52C5964}"/>
              </a:ext>
            </a:extLst>
          </p:cNvPr>
          <p:cNvSpPr/>
          <p:nvPr/>
        </p:nvSpPr>
        <p:spPr>
          <a:xfrm>
            <a:off x="8866909" y="3215410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sealed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43E40-9378-432D-8CCF-019AB83885D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1988128" y="2249056"/>
            <a:ext cx="4107872" cy="9686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AC6983-64FB-4D21-8C38-7028710013D5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1988128" y="4575464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6B966D-D2CB-4932-9E87-5832EA907704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096000" y="2249056"/>
            <a:ext cx="0" cy="9663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67710F-9670-4669-A54F-02D43C98BB74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6096000" y="4573156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D0FC7A-1E07-431A-898D-DCAF7C3FAA87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6096000" y="2249056"/>
            <a:ext cx="3941618" cy="9663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8E89C8-E4EB-45D1-8185-2D6F935E4CB2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10037618" y="4573156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sheep in a field&#10;&#10;Description automatically generated">
            <a:extLst>
              <a:ext uri="{FF2B5EF4-FFF2-40B4-BE49-F238E27FC236}">
                <a16:creationId xmlns:a16="http://schemas.microsoft.com/office/drawing/2014/main" id="{F6BDAE69-EA3F-408F-A730-29328B88E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3D711A4-0920-4C05-81BD-3E120D71F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239848"/>
              </p:ext>
            </p:extLst>
          </p:nvPr>
        </p:nvGraphicFramePr>
        <p:xfrm>
          <a:off x="694442" y="533791"/>
          <a:ext cx="10803116" cy="163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137275128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57738337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Тип записи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Модификатор доступа </a:t>
                      </a:r>
                      <a:r>
                        <a:rPr lang="en-US" sz="2400"/>
                        <a:t>Clone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159669"/>
                  </a:ext>
                </a:extLst>
              </a:tr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record :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2829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627E57-1154-4D07-B95B-4222F87A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93595"/>
              </p:ext>
            </p:extLst>
          </p:nvPr>
        </p:nvGraphicFramePr>
        <p:xfrm>
          <a:off x="694442" y="2166650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1819728041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883005152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record : record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override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706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F9FCE4-3187-47E3-B50B-3385A8B3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55192"/>
              </p:ext>
            </p:extLst>
          </p:nvPr>
        </p:nvGraphicFramePr>
        <p:xfrm>
          <a:off x="694442" y="2983079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983271039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634710355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 record :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- (non-virtual)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5333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DB2042-AA9E-46EA-997E-7DCF21A6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27510"/>
              </p:ext>
            </p:extLst>
          </p:nvPr>
        </p:nvGraphicFramePr>
        <p:xfrm>
          <a:off x="694442" y="3799508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343760606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628602842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record : object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virtual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899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F0F66D-F317-40D9-92B5-CCD48A17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86387"/>
              </p:ext>
            </p:extLst>
          </p:nvPr>
        </p:nvGraphicFramePr>
        <p:xfrm>
          <a:off x="694442" y="4615937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932610071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253845709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 record : record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7104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654D07-522D-43AE-8A7A-7A863920C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75329"/>
              </p:ext>
            </p:extLst>
          </p:nvPr>
        </p:nvGraphicFramePr>
        <p:xfrm>
          <a:off x="694442" y="5432366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3456442670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420063583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record : record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override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8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2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53F0A86-6F3E-45DC-AC4C-1D7A5FF7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274"/>
            <a:ext cx="12192000" cy="343145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0FC7C-9766-487E-9ADA-950CBB86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3274"/>
            <a:ext cx="12191999" cy="34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BD8561AB-608B-4F0D-8786-C06C26FDD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896" y="-421640"/>
            <a:ext cx="13194792" cy="87965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91AE13-B6CF-4131-991D-0535B805E83C}"/>
              </a:ext>
            </a:extLst>
          </p:cNvPr>
          <p:cNvSpPr/>
          <p:nvPr/>
        </p:nvSpPr>
        <p:spPr>
          <a:xfrm rot="18896901">
            <a:off x="4282132" y="3780124"/>
            <a:ext cx="6393623" cy="14497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i="0" dirty="0">
                <a:solidFill>
                  <a:schemeClr val="tx1"/>
                </a:solidFill>
                <a:effectLst/>
                <a:latin typeface="SFMono-Regular"/>
              </a:rPr>
              <a:t>"Student { </a:t>
            </a:r>
            <a:r>
              <a:rPr lang="en-US" sz="3200" b="0" i="0" dirty="0" err="1">
                <a:solidFill>
                  <a:schemeClr val="tx1"/>
                </a:solidFill>
                <a:effectLst/>
                <a:latin typeface="SFMono-Regular"/>
              </a:rPr>
              <a:t>LastName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SFMono-Regular"/>
              </a:rPr>
              <a:t> = Wagner, FirstName = Bill, Level = 11 }"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C3D701-B8DA-4E8A-BC8A-5834AC298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733"/>
            <a:ext cx="12192000" cy="380853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AF7902-B3F1-476A-8618-7C493129C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4733"/>
            <a:ext cx="12192001" cy="38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8F1EA36-0A45-45AA-A8AD-C9E4F61D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40"/>
            <a:ext cx="12192000" cy="620492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5633D-988E-4C55-A141-9FE9FA50B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40"/>
            <a:ext cx="12192000" cy="62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A6ED-04D3-4552-A66B-E7E11AD22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b="134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DBA49D1-20F4-4EE8-99B7-ABC86D6D1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62150"/>
            <a:ext cx="11925300" cy="29337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3444B-4DCC-47C7-9140-117C402F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62150"/>
            <a:ext cx="11925298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7905503-61D3-4C7B-A494-19F44210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08"/>
            <a:ext cx="12192000" cy="2348983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D4EE02-35AF-4231-84B7-6ADB99206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08"/>
            <a:ext cx="12192003" cy="23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B4D903-23DE-4EC4-B4ED-D92BE29B4507}"/>
              </a:ext>
            </a:extLst>
          </p:cNvPr>
          <p:cNvSpPr/>
          <p:nvPr/>
        </p:nvSpPr>
        <p:spPr>
          <a:xfrm>
            <a:off x="6096000" y="0"/>
            <a:ext cx="6094476" cy="7159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929EF-6E77-4ADC-8741-0D1BBD74A58F}"/>
              </a:ext>
            </a:extLst>
          </p:cNvPr>
          <p:cNvSpPr txBox="1"/>
          <p:nvPr/>
        </p:nvSpPr>
        <p:spPr>
          <a:xfrm>
            <a:off x="524256" y="304800"/>
            <a:ext cx="4632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План:</a:t>
            </a:r>
            <a:endParaRPr lang="en-US" sz="4400" dirty="0"/>
          </a:p>
        </p:txBody>
      </p:sp>
      <p:pic>
        <p:nvPicPr>
          <p:cNvPr id="7" name="Graphic 6" descr="Rubber duck with solid fill">
            <a:extLst>
              <a:ext uri="{FF2B5EF4-FFF2-40B4-BE49-F238E27FC236}">
                <a16:creationId xmlns:a16="http://schemas.microsoft.com/office/drawing/2014/main" id="{4A4CD664-8F72-4971-8492-3E287F77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6" y="835152"/>
            <a:ext cx="5187696" cy="5187696"/>
          </a:xfrm>
          <a:prstGeom prst="rect">
            <a:avLst/>
          </a:prstGeom>
        </p:spPr>
      </p:pic>
      <p:pic>
        <p:nvPicPr>
          <p:cNvPr id="10" name="Graphic 9" descr="Rubber duck with solid fill">
            <a:extLst>
              <a:ext uri="{FF2B5EF4-FFF2-40B4-BE49-F238E27FC236}">
                <a16:creationId xmlns:a16="http://schemas.microsoft.com/office/drawing/2014/main" id="{6E1BE282-B8EB-40E3-8855-04D706DD2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835152"/>
            <a:ext cx="5187696" cy="518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ACD81-EF24-4A42-BF72-08C453914F33}"/>
              </a:ext>
            </a:extLst>
          </p:cNvPr>
          <p:cNvSpPr txBox="1"/>
          <p:nvPr/>
        </p:nvSpPr>
        <p:spPr>
          <a:xfrm>
            <a:off x="1861879" y="3721608"/>
            <a:ext cx="251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Теория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DDBFC-CF77-483B-A1CE-2F8E8525FDC8}"/>
              </a:ext>
            </a:extLst>
          </p:cNvPr>
          <p:cNvSpPr txBox="1"/>
          <p:nvPr/>
        </p:nvSpPr>
        <p:spPr>
          <a:xfrm>
            <a:off x="7049575" y="3721608"/>
            <a:ext cx="343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Практика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537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eedle, satellite, black, dark&#10;&#10;Description automatically generated">
            <a:extLst>
              <a:ext uri="{FF2B5EF4-FFF2-40B4-BE49-F238E27FC236}">
                <a16:creationId xmlns:a16="http://schemas.microsoft.com/office/drawing/2014/main" id="{19574D37-7D51-4797-A660-3DCFA4CB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C4D6BF-D78A-4B58-A478-CE26A6F1502E}"/>
              </a:ext>
            </a:extLst>
          </p:cNvPr>
          <p:cNvSpPr txBox="1"/>
          <p:nvPr/>
        </p:nvSpPr>
        <p:spPr>
          <a:xfrm>
            <a:off x="1231392" y="780288"/>
            <a:ext cx="63642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4019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3C0B368B-5559-4A6C-95B3-2DB9C1F6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table, sitting, wine&#10;&#10;Description automatically generated">
            <a:extLst>
              <a:ext uri="{FF2B5EF4-FFF2-40B4-BE49-F238E27FC236}">
                <a16:creationId xmlns:a16="http://schemas.microsoft.com/office/drawing/2014/main" id="{5AC83C16-9155-4C52-B7F2-A6C11B9E9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2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B728940-CA69-43CA-8057-029F6FE6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070"/>
            <a:ext cx="12192000" cy="317386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CBB17C-2F4D-4F66-8FF0-26451954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070"/>
            <a:ext cx="12192000" cy="31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colorful, dessert&#10;&#10;Description automatically generated">
            <a:extLst>
              <a:ext uri="{FF2B5EF4-FFF2-40B4-BE49-F238E27FC236}">
                <a16:creationId xmlns:a16="http://schemas.microsoft.com/office/drawing/2014/main" id="{D5D51F26-BAE9-4E62-9FA5-D464AD99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5AAB5EC-6A08-4E41-B1AF-A08E4551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" y="1128279"/>
            <a:ext cx="12094331" cy="460144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3CD70E-61E4-4803-9A31-382E79623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" y="1128279"/>
            <a:ext cx="12094331" cy="46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6484C7-99CF-4F88-8F7C-69AB4361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053"/>
            <a:ext cx="12192000" cy="512589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B2106B-A6A8-44B7-99DB-A3AC5B82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053"/>
            <a:ext cx="12192000" cy="51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water, sky, outdoor&#10;&#10;Description automatically generated">
            <a:extLst>
              <a:ext uri="{FF2B5EF4-FFF2-40B4-BE49-F238E27FC236}">
                <a16:creationId xmlns:a16="http://schemas.microsoft.com/office/drawing/2014/main" id="{A74D004C-047C-4816-941E-040D22140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06061-A028-4711-BCF8-4BED2A1939B5}"/>
              </a:ext>
            </a:extLst>
          </p:cNvPr>
          <p:cNvSpPr/>
          <p:nvPr/>
        </p:nvSpPr>
        <p:spPr>
          <a:xfrm>
            <a:off x="1416208" y="2508250"/>
            <a:ext cx="3685309" cy="184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Equals, ==, !=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BD2409-C266-4BBB-ADAC-123EE4B0A0A1}"/>
              </a:ext>
            </a:extLst>
          </p:cNvPr>
          <p:cNvSpPr/>
          <p:nvPr/>
        </p:nvSpPr>
        <p:spPr>
          <a:xfrm>
            <a:off x="7090484" y="2508250"/>
            <a:ext cx="3685309" cy="184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err="1">
                <a:solidFill>
                  <a:schemeClr val="bg1"/>
                </a:solidFill>
              </a:rPr>
              <a:t>GetHashCode</a:t>
            </a:r>
            <a:r>
              <a:rPr lang="en-US" sz="360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678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23591</TotalTime>
  <Words>1034</Words>
  <Application>Microsoft Office PowerPoint</Application>
  <PresentationFormat>Widescreen</PresentationFormat>
  <Paragraphs>133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С№</dc:title>
  <dc:creator>Евгений Пиляев</dc:creator>
  <cp:lastModifiedBy>Евгений Пиляев</cp:lastModifiedBy>
  <cp:revision>2</cp:revision>
  <dcterms:created xsi:type="dcterms:W3CDTF">2021-01-26T17:22:47Z</dcterms:created>
  <dcterms:modified xsi:type="dcterms:W3CDTF">2021-04-27T20:33:19Z</dcterms:modified>
</cp:coreProperties>
</file>